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6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48" d="100"/>
          <a:sy n="48" d="100"/>
        </p:scale>
        <p:origin x="-972" y="-84"/>
      </p:cViewPr>
      <p:guideLst>
        <p:guide orient="horz" pos="2160"/>
        <p:guide pos="2880"/>
      </p:guideLst>
    </p:cSldViewPr>
  </p:slide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671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924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6110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6224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8134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795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374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792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829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680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127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130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9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8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592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05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74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860FA97-3738-A643-9C56-48DEB0F82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80968" y="-366155"/>
            <a:ext cx="9141301" cy="2435342"/>
          </a:xfrm>
        </p:spPr>
        <p:txBody>
          <a:bodyPr>
            <a:normAutofit/>
          </a:bodyPr>
          <a:lstStyle/>
          <a:p>
            <a:r>
              <a:rPr lang="en-GB" sz="4400" b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Factors  </a:t>
            </a:r>
            <a:r>
              <a:rPr lang="en-US" sz="4400" b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</a:t>
            </a:r>
            <a:r>
              <a:rPr lang="en-GB" sz="4400" b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ffecting </a:t>
            </a:r>
            <a:r>
              <a:rPr lang="en-US" sz="4400" b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</a:t>
            </a:r>
            <a:r>
              <a:rPr lang="en-GB" sz="4400" b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erms  of  </a:t>
            </a:r>
            <a:r>
              <a:rPr lang="en-US" sz="4400" b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</a:t>
            </a:r>
            <a:r>
              <a:rPr lang="en-GB" sz="4400" b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ade</a:t>
            </a:r>
            <a:endParaRPr lang="en-US" sz="44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0A7053-A161-C247-A2A9-1FB447D63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8289" y="2709283"/>
            <a:ext cx="6432467" cy="1123208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9600">
                <a:solidFill>
                  <a:schemeClr val="tx1"/>
                </a:solidFill>
              </a:rPr>
              <a:t>B.A 6</a:t>
            </a:r>
            <a:r>
              <a:rPr lang="en-US" sz="9600" baseline="30000">
                <a:solidFill>
                  <a:schemeClr val="tx1"/>
                </a:solidFill>
              </a:rPr>
              <a:t>th</a:t>
            </a:r>
            <a:r>
              <a:rPr lang="en-US" sz="9600">
                <a:solidFill>
                  <a:schemeClr val="tx1"/>
                </a:solidFill>
              </a:rPr>
              <a:t> Semester</a:t>
            </a:r>
          </a:p>
          <a:p>
            <a:pPr algn="just"/>
            <a:r>
              <a:rPr lang="en-US" sz="9600">
                <a:solidFill>
                  <a:schemeClr val="tx1"/>
                </a:solidFill>
              </a:rPr>
              <a:t>Paper: International Economics </a:t>
            </a:r>
          </a:p>
          <a:p>
            <a:pPr algn="just"/>
            <a:r>
              <a:rPr lang="en-US" sz="9600">
                <a:solidFill>
                  <a:schemeClr val="tx1"/>
                </a:solidFill>
              </a:rPr>
              <a:t>Subject: Economics </a:t>
            </a:r>
          </a:p>
          <a:p>
            <a:pPr algn="just"/>
            <a:endParaRPr lang="en-US" sz="9600">
              <a:solidFill>
                <a:schemeClr val="tx1"/>
              </a:solidFill>
            </a:endParaRPr>
          </a:p>
          <a:p>
            <a:pPr algn="just"/>
            <a:r>
              <a:rPr lang="en-US" sz="9600">
                <a:solidFill>
                  <a:schemeClr val="tx1"/>
                </a:solidFill>
              </a:rPr>
              <a:t>Presented by </a:t>
            </a:r>
          </a:p>
          <a:p>
            <a:pPr algn="just"/>
            <a:r>
              <a:rPr lang="en-US" sz="9600">
                <a:solidFill>
                  <a:schemeClr val="tx1"/>
                </a:solidFill>
              </a:rPr>
              <a:t>Simanta Poddar</a:t>
            </a:r>
          </a:p>
          <a:p>
            <a:pPr algn="just"/>
            <a:r>
              <a:rPr lang="en-US" sz="9600">
                <a:solidFill>
                  <a:schemeClr val="tx1"/>
                </a:solidFill>
              </a:rPr>
              <a:t>Associate Professor &amp; HOD</a:t>
            </a:r>
          </a:p>
          <a:p>
            <a:pPr algn="just"/>
            <a:r>
              <a:rPr lang="en-US" sz="9600">
                <a:solidFill>
                  <a:schemeClr val="tx1"/>
                </a:solidFill>
              </a:rPr>
              <a:t>Dept. Of Economics, Furkating College 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2F7E9-BBCD-4546-BF95-913CE7A68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1629" y="1070580"/>
            <a:ext cx="2447037" cy="1700330"/>
          </a:xfrm>
        </p:spPr>
        <p:txBody>
          <a:bodyPr>
            <a:normAutofit/>
          </a:bodyPr>
          <a:lstStyle/>
          <a:p>
            <a:r>
              <a:rPr lang="en-US"/>
              <a:t>Meaning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0542C2-ABA2-F343-A4AF-A62498BD0959}"/>
              </a:ext>
            </a:extLst>
          </p:cNvPr>
          <p:cNvSpPr txBox="1"/>
          <p:nvPr/>
        </p:nvSpPr>
        <p:spPr>
          <a:xfrm>
            <a:off x="1374659" y="2504817"/>
            <a:ext cx="650264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800" b="1" i="0">
                <a:effectLst/>
                <a:latin typeface="SourceSansPro"/>
              </a:rPr>
              <a:t>Terms of trade (TOT) represent the ratio between a country's </a:t>
            </a:r>
            <a:r>
              <a:rPr lang="en-GB" sz="2800" b="1">
                <a:latin typeface="SourceSansPro"/>
              </a:rPr>
              <a:t>ex</a:t>
            </a:r>
            <a:r>
              <a:rPr lang="en-US" sz="2800" b="1">
                <a:latin typeface="SourceSansPro"/>
              </a:rPr>
              <a:t>port</a:t>
            </a:r>
            <a:r>
              <a:rPr lang="en-GB" sz="2800" b="1" i="0">
                <a:effectLst/>
                <a:latin typeface="SourceSansPro"/>
              </a:rPr>
              <a:t> prices and its </a:t>
            </a:r>
            <a:r>
              <a:rPr lang="en-GB" sz="2800" b="1">
                <a:latin typeface="SourceSansPro"/>
              </a:rPr>
              <a:t>impo</a:t>
            </a:r>
            <a:r>
              <a:rPr lang="en-US" sz="2800" b="1">
                <a:latin typeface="SourceSansPro"/>
              </a:rPr>
              <a:t>r</a:t>
            </a:r>
            <a:r>
              <a:rPr lang="en-GB" sz="2800" b="1">
                <a:latin typeface="SourceSansPro"/>
              </a:rPr>
              <a:t>t</a:t>
            </a:r>
            <a:r>
              <a:rPr lang="en-US" sz="2800" b="1">
                <a:latin typeface="SourceSansPro"/>
              </a:rPr>
              <a:t> </a:t>
            </a:r>
            <a:r>
              <a:rPr lang="en-GB" sz="2800" b="1" i="0">
                <a:effectLst/>
                <a:latin typeface="SourceSansPro"/>
              </a:rPr>
              <a:t>prices</a:t>
            </a:r>
            <a:endParaRPr lang="en-US" sz="2800" b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B346B0-3E1F-9C4B-A316-D9AC0E9F7541}"/>
              </a:ext>
            </a:extLst>
          </p:cNvPr>
          <p:cNvSpPr txBox="1"/>
          <p:nvPr/>
        </p:nvSpPr>
        <p:spPr>
          <a:xfrm>
            <a:off x="1374659" y="4236229"/>
            <a:ext cx="639468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800" b="1" i="0">
                <a:solidFill>
                  <a:srgbClr val="111111"/>
                </a:solidFill>
                <a:effectLst/>
                <a:latin typeface="SourceSansPro"/>
              </a:rPr>
              <a:t>TOT is expressed as a ratio that reflects the number of units of exports that are needed to buy a single unit of imports</a:t>
            </a:r>
            <a:endParaRPr lang="en-US" sz="2800" b="1"/>
          </a:p>
        </p:txBody>
      </p:sp>
    </p:spTree>
    <p:extLst>
      <p:ext uri="{BB962C8B-B14F-4D97-AF65-F5344CB8AC3E}">
        <p14:creationId xmlns:p14="http://schemas.microsoft.com/office/powerpoint/2010/main" val="345130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EDAA0CC-432C-0744-83BE-FB98B1A43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426" y="804041"/>
            <a:ext cx="6891286" cy="1130198"/>
          </a:xfrm>
        </p:spPr>
        <p:txBody>
          <a:bodyPr>
            <a:normAutofit/>
          </a:bodyPr>
          <a:lstStyle/>
          <a:p>
            <a:r>
              <a:rPr lang="en-US"/>
              <a:t>Types of Terms of Trade(TOT)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02517E-0B93-3943-8DEE-B637582D748E}"/>
              </a:ext>
            </a:extLst>
          </p:cNvPr>
          <p:cNvSpPr txBox="1"/>
          <p:nvPr/>
        </p:nvSpPr>
        <p:spPr>
          <a:xfrm>
            <a:off x="1457426" y="2327862"/>
            <a:ext cx="700824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IN" sz="2800" b="1"/>
              <a:t>Net Barter or commodity Terms of trade.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IN" sz="2800" b="1"/>
              <a:t>Gross Barter Terms of trade.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IN" sz="2800" b="1"/>
              <a:t>Income Terms of trade.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IN" sz="2800" b="1"/>
              <a:t>Single Factoral Terms of trade.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IN" sz="2800" b="1"/>
              <a:t>Double Factoral terms of trade.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IN" sz="2800" b="1"/>
              <a:t>Real costs terms of trade.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2800" b="1"/>
              <a:t>Utility</a:t>
            </a:r>
            <a:r>
              <a:rPr lang="en-US" sz="2800" b="1"/>
              <a:t> </a:t>
            </a:r>
            <a:r>
              <a:rPr lang="en-IN" sz="2800" b="1"/>
              <a:t>terms of trade</a:t>
            </a:r>
            <a:r>
              <a:rPr lang="en-US" sz="2800" b="1"/>
              <a:t> etc.</a:t>
            </a:r>
            <a:br>
              <a:rPr lang="en-IN" sz="2800" b="1"/>
            </a:br>
            <a:endParaRPr lang="en-US" sz="2800" b="1"/>
          </a:p>
        </p:txBody>
      </p:sp>
    </p:spTree>
    <p:extLst>
      <p:ext uri="{BB962C8B-B14F-4D97-AF65-F5344CB8AC3E}">
        <p14:creationId xmlns:p14="http://schemas.microsoft.com/office/powerpoint/2010/main" val="363614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942903D-8022-F649-BDBA-B61F25974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8201" y="877065"/>
            <a:ext cx="7406392" cy="967209"/>
          </a:xfrm>
        </p:spPr>
        <p:txBody>
          <a:bodyPr>
            <a:normAutofit fontScale="90000"/>
          </a:bodyPr>
          <a:lstStyle/>
          <a:p>
            <a:r>
              <a:rPr lang="en-GB" b="1" i="0">
                <a:effectLst/>
                <a:latin typeface="Google Sans"/>
              </a:rPr>
              <a:t>Major Factors Affecting the Terms of Trade</a:t>
            </a:r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1A90CA-F1B1-9840-A569-BA858BADE54C}"/>
              </a:ext>
            </a:extLst>
          </p:cNvPr>
          <p:cNvSpPr txBox="1"/>
          <p:nvPr/>
        </p:nvSpPr>
        <p:spPr>
          <a:xfrm>
            <a:off x="1752002" y="2441505"/>
            <a:ext cx="677664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sz="3200" i="0">
                <a:effectLst/>
                <a:latin typeface="Roboto" panose="02000000000000000000" pitchFamily="2" charset="0"/>
              </a:rPr>
              <a:t>Reciprocal Demand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200" i="0">
                <a:effectLst/>
                <a:latin typeface="Roboto" panose="02000000000000000000" pitchFamily="2" charset="0"/>
              </a:rPr>
              <a:t>Changes</a:t>
            </a:r>
            <a:r>
              <a:rPr lang="en-US" sz="3200" i="0">
                <a:effectLst/>
                <a:latin typeface="Roboto" panose="02000000000000000000" pitchFamily="2" charset="0"/>
              </a:rPr>
              <a:t> </a:t>
            </a:r>
            <a:r>
              <a:rPr lang="en-GB" sz="3200" i="0">
                <a:effectLst/>
                <a:latin typeface="Roboto" panose="02000000000000000000" pitchFamily="2" charset="0"/>
              </a:rPr>
              <a:t>in Factor Endowments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200" i="0">
                <a:effectLst/>
                <a:latin typeface="Roboto" panose="02000000000000000000" pitchFamily="2" charset="0"/>
              </a:rPr>
              <a:t>Changes in Technology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200" i="0">
                <a:effectLst/>
                <a:latin typeface="Roboto" panose="02000000000000000000" pitchFamily="2" charset="0"/>
              </a:rPr>
              <a:t>Changes in Tastes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200" i="0">
                <a:effectLst/>
                <a:latin typeface="Roboto" panose="02000000000000000000" pitchFamily="2" charset="0"/>
              </a:rPr>
              <a:t>Economic Growth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200" i="0">
                <a:effectLst/>
                <a:latin typeface="Roboto" panose="02000000000000000000" pitchFamily="2" charset="0"/>
              </a:rPr>
              <a:t>Tariff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200" i="0">
                <a:effectLst/>
                <a:latin typeface="Roboto" panose="02000000000000000000" pitchFamily="2" charset="0"/>
              </a:rPr>
              <a:t>Devaluation</a:t>
            </a:r>
          </a:p>
        </p:txBody>
      </p:sp>
    </p:spTree>
    <p:extLst>
      <p:ext uri="{BB962C8B-B14F-4D97-AF65-F5344CB8AC3E}">
        <p14:creationId xmlns:p14="http://schemas.microsoft.com/office/powerpoint/2010/main" val="20626453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C:\MSOFFICE\Templates\Presentation Designs\FIREBALL.POT</Template>
  <TotalTime>95</TotalTime>
  <Words>492</Words>
  <Application>Microsoft Office PowerPoint</Application>
  <PresentationFormat>On-screen Show (4:3)</PresentationFormat>
  <Paragraphs>52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Facet</vt:lpstr>
      <vt:lpstr>Factors  Affecting Terms  of  Trade</vt:lpstr>
      <vt:lpstr>Meaning</vt:lpstr>
      <vt:lpstr>Types of Terms of Trade(TOT)</vt:lpstr>
      <vt:lpstr>Major Factors Affecting the Terms of Trade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Principle of Absolute Advantage</dc:title>
  <dc:creator>Valued Gateway Client</dc:creator>
  <cp:lastModifiedBy>Unknown User</cp:lastModifiedBy>
  <cp:revision>17</cp:revision>
  <cp:lastPrinted>2000-10-16T16:42:01Z</cp:lastPrinted>
  <dcterms:created xsi:type="dcterms:W3CDTF">2000-10-11T16:21:58Z</dcterms:created>
  <dcterms:modified xsi:type="dcterms:W3CDTF">2021-05-23T06:40:48Z</dcterms:modified>
</cp:coreProperties>
</file>