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79805"/>
            <a:ext cx="9144000" cy="2131060"/>
          </a:xfrm>
        </p:spPr>
        <p:txBody>
          <a:bodyPr>
            <a:normAutofit fontScale="90000"/>
          </a:bodyPr>
          <a:lstStyle/>
          <a:p>
            <a:r>
              <a:rPr lang="en-US" dirty="0"/>
              <a:t>            PPT             </a:t>
            </a:r>
            <a:r>
              <a:rPr lang="en-US" sz="2800" dirty="0"/>
              <a:t>Date- 15.02.2018</a:t>
            </a:r>
            <a:br>
              <a:rPr lang="en-US" sz="2800" dirty="0"/>
            </a:br>
            <a:r>
              <a:rPr lang="en-US" sz="4800" dirty="0"/>
              <a:t>B.A 4th SEM (Major)</a:t>
            </a:r>
            <a:br>
              <a:rPr lang="en-US" sz="4800" dirty="0"/>
            </a:br>
            <a:br>
              <a:rPr lang="en-US" sz="4800" dirty="0"/>
            </a:br>
            <a:r>
              <a:rPr lang="en-US" sz="5335" dirty="0"/>
              <a:t>PUBLIC DEBT</a:t>
            </a:r>
            <a:endParaRPr lang="en-US" sz="5335" dirty="0"/>
          </a:p>
        </p:txBody>
      </p:sp>
      <p:sp>
        <p:nvSpPr>
          <p:cNvPr id="3" name="Subtitle 2"/>
          <p:cNvSpPr>
            <a:spLocks noGrp="1"/>
          </p:cNvSpPr>
          <p:nvPr>
            <p:ph type="subTitle" idx="1"/>
          </p:nvPr>
        </p:nvSpPr>
        <p:spPr/>
        <p:txBody>
          <a:bodyPr>
            <a:normAutofit lnSpcReduction="10000"/>
          </a:bodyPr>
          <a:lstStyle/>
          <a:p>
            <a:r>
              <a:rPr lang="en-US"/>
              <a:t>It refers to the total amount including total liabilities, borrowed by the government to meet its development budget. It has to be paid from the Consolidated Fund of India. It also used to refer to overall liabilities o`f central and state governments, but the Union government clearly distinguishes its debt liabilities from the states.</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Objectives and Importance of Public Debt</a:t>
            </a:r>
            <a:endParaRPr lang="en-US"/>
          </a:p>
        </p:txBody>
      </p:sp>
      <p:sp>
        <p:nvSpPr>
          <p:cNvPr id="3" name="Content Placeholder 2"/>
          <p:cNvSpPr>
            <a:spLocks noGrp="1"/>
          </p:cNvSpPr>
          <p:nvPr>
            <p:ph idx="1"/>
          </p:nvPr>
        </p:nvSpPr>
        <p:spPr/>
        <p:txBody>
          <a:bodyPr>
            <a:normAutofit lnSpcReduction="10000"/>
          </a:bodyPr>
          <a:p>
            <a:r>
              <a:rPr lang="en-US"/>
              <a:t>Maintenance of Balance between Expenditure and Revenue</a:t>
            </a:r>
            <a:endParaRPr lang="en-US"/>
          </a:p>
          <a:p>
            <a:r>
              <a:rPr lang="en-US"/>
              <a:t>Control of Depression</a:t>
            </a:r>
            <a:endParaRPr lang="en-US"/>
          </a:p>
          <a:p>
            <a:r>
              <a:rPr lang="en-US"/>
              <a:t>To curb Inflation</a:t>
            </a:r>
            <a:endParaRPr lang="en-US"/>
          </a:p>
          <a:p>
            <a:r>
              <a:rPr lang="en-US"/>
              <a:t>Financing Economic Development</a:t>
            </a:r>
            <a:endParaRPr lang="en-US"/>
          </a:p>
          <a:p>
            <a:r>
              <a:rPr lang="en-US"/>
              <a:t>To meet Unprecedented Expenses</a:t>
            </a:r>
            <a:endParaRPr lang="en-US"/>
          </a:p>
          <a:p>
            <a:r>
              <a:rPr lang="en-US"/>
              <a:t>To Finance Public Enterprises</a:t>
            </a:r>
            <a:endParaRPr lang="en-US"/>
          </a:p>
          <a:p>
            <a:r>
              <a:rPr lang="en-US"/>
              <a:t>For better allocation of Resources</a:t>
            </a:r>
            <a:endParaRPr lang="en-US"/>
          </a:p>
          <a:p>
            <a:r>
              <a:rPr lang="en-US"/>
              <a:t>Creation of Infrastructures</a:t>
            </a:r>
            <a:endParaRPr lang="en-US"/>
          </a:p>
          <a:p>
            <a:r>
              <a:rPr lang="en-US"/>
              <a:t>Expansion of Education and Public Health Services.</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Sources of Public Borrowing</a:t>
            </a:r>
            <a:endParaRPr lang="en-US"/>
          </a:p>
        </p:txBody>
      </p:sp>
      <p:sp>
        <p:nvSpPr>
          <p:cNvPr id="3" name="Content Placeholder 2"/>
          <p:cNvSpPr>
            <a:spLocks noGrp="1"/>
          </p:cNvSpPr>
          <p:nvPr>
            <p:ph idx="1"/>
          </p:nvPr>
        </p:nvSpPr>
        <p:spPr/>
        <p:txBody>
          <a:bodyPr/>
          <a:p>
            <a:r>
              <a:rPr lang="en-US"/>
              <a:t>Borrowing from Individuals.</a:t>
            </a:r>
            <a:endParaRPr lang="en-US"/>
          </a:p>
          <a:p>
            <a:r>
              <a:rPr lang="en-US"/>
              <a:t>Borrowing from Non-Banking Financial Institutions.</a:t>
            </a:r>
            <a:endParaRPr lang="en-US"/>
          </a:p>
          <a:p>
            <a:r>
              <a:rPr lang="en-US"/>
              <a:t>Borrowing from the Commercial Bank.</a:t>
            </a:r>
            <a:endParaRPr lang="en-US"/>
          </a:p>
          <a:p>
            <a:r>
              <a:rPr lang="en-US"/>
              <a:t>Borrowing from the Central Bank.</a:t>
            </a:r>
            <a:endParaRPr lang="en-US"/>
          </a:p>
          <a:p>
            <a:r>
              <a:rPr lang="en-US"/>
              <a:t>Borrowing from External Sources.</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Repayment of Public Debt</a:t>
            </a:r>
            <a:endParaRPr lang="en-US"/>
          </a:p>
        </p:txBody>
      </p:sp>
      <p:sp>
        <p:nvSpPr>
          <p:cNvPr id="3" name="Content Placeholder 2"/>
          <p:cNvSpPr>
            <a:spLocks noGrp="1"/>
          </p:cNvSpPr>
          <p:nvPr>
            <p:ph idx="1"/>
          </p:nvPr>
        </p:nvSpPr>
        <p:spPr/>
        <p:txBody>
          <a:bodyPr>
            <a:normAutofit fontScale="90000" lnSpcReduction="10000"/>
          </a:bodyPr>
          <a:p>
            <a:r>
              <a:rPr lang="en-US"/>
              <a:t>Repudiation of Debt.</a:t>
            </a:r>
            <a:endParaRPr lang="en-US"/>
          </a:p>
          <a:p>
            <a:r>
              <a:rPr lang="en-US"/>
              <a:t>Conversion of Loan.</a:t>
            </a:r>
            <a:endParaRPr lang="en-US"/>
          </a:p>
          <a:p>
            <a:r>
              <a:rPr lang="en-US"/>
              <a:t>Refunding of Debt.</a:t>
            </a:r>
            <a:endParaRPr lang="en-US"/>
          </a:p>
          <a:p>
            <a:r>
              <a:rPr lang="en-US"/>
              <a:t>Actual method of Repayment of Public Debt -</a:t>
            </a:r>
            <a:endParaRPr lang="en-US"/>
          </a:p>
          <a:p>
            <a:pPr marL="0" indent="0">
              <a:buNone/>
            </a:pPr>
            <a:r>
              <a:rPr lang="en-US"/>
              <a:t>  (a) Sinking Fund</a:t>
            </a:r>
            <a:endParaRPr lang="en-US"/>
          </a:p>
          <a:p>
            <a:pPr marL="0" indent="0">
              <a:buNone/>
            </a:pPr>
            <a:r>
              <a:rPr lang="en-US"/>
              <a:t>  (b) Utilization of Budget Surplus</a:t>
            </a:r>
            <a:endParaRPr lang="en-US"/>
          </a:p>
          <a:p>
            <a:pPr marL="0" indent="0">
              <a:buNone/>
            </a:pPr>
            <a:r>
              <a:rPr lang="en-US"/>
              <a:t>  (c) Terminal Annuity</a:t>
            </a:r>
            <a:endParaRPr lang="en-US"/>
          </a:p>
          <a:p>
            <a:pPr marL="0" indent="0">
              <a:buNone/>
            </a:pPr>
            <a:r>
              <a:rPr lang="en-US"/>
              <a:t>  (d) Capital Levy.</a:t>
            </a:r>
            <a:endParaRPr lang="en-US"/>
          </a:p>
          <a:p>
            <a:pPr marL="0" indent="0">
              <a:buNone/>
            </a:pPr>
            <a:r>
              <a:rPr lang="en-US"/>
              <a:t>                                                                                          By: Dipanjali Mudoi</a:t>
            </a:r>
            <a:endParaRPr lang="en-US"/>
          </a:p>
          <a:p>
            <a:pPr marL="0" indent="0">
              <a:buNone/>
            </a:pPr>
            <a:r>
              <a:rPr lang="en-US"/>
              <a:t>                                                                                               Dept. of Economics</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1389</Words>
  <Application>WPS Presentation</Application>
  <PresentationFormat>Widescreen</PresentationFormat>
  <Paragraphs>37</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Calibri Light</vt:lpstr>
      <vt:lpstr>Calibri</vt:lpstr>
      <vt:lpstr>Microsoft YaHei</vt:lpstr>
      <vt:lpstr>Arial Unicode MS</vt:lpstr>
      <vt:lpstr>Office Theme</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PPT             Date- 15.02.2018 B.A 4th SEM (Major)  PUBLIC DEBT</dc:title>
  <dc:creator/>
  <cp:lastModifiedBy>hp</cp:lastModifiedBy>
  <cp:revision>1</cp:revision>
  <dcterms:created xsi:type="dcterms:W3CDTF">2021-05-19T15:44:54Z</dcterms:created>
  <dcterms:modified xsi:type="dcterms:W3CDTF">2021-05-19T15:44:54Z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1033-11.2.0.9739</vt:lpwstr>
  </property>
</Properties>
</file>